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41"/>
  </p:notesMasterIdLst>
  <p:handoutMasterIdLst>
    <p:handoutMasterId r:id="rId42"/>
  </p:handoutMasterIdLst>
  <p:sldIdLst>
    <p:sldId id="332" r:id="rId3"/>
    <p:sldId id="1822" r:id="rId4"/>
    <p:sldId id="289" r:id="rId5"/>
    <p:sldId id="319" r:id="rId6"/>
    <p:sldId id="320" r:id="rId7"/>
    <p:sldId id="322" r:id="rId8"/>
    <p:sldId id="323" r:id="rId9"/>
    <p:sldId id="324" r:id="rId10"/>
    <p:sldId id="329" r:id="rId11"/>
    <p:sldId id="262" r:id="rId12"/>
    <p:sldId id="258" r:id="rId13"/>
    <p:sldId id="259" r:id="rId14"/>
    <p:sldId id="333" r:id="rId15"/>
    <p:sldId id="334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1823" r:id="rId26"/>
    <p:sldId id="1825" r:id="rId27"/>
    <p:sldId id="273" r:id="rId28"/>
    <p:sldId id="274" r:id="rId29"/>
    <p:sldId id="272" r:id="rId30"/>
    <p:sldId id="279" r:id="rId31"/>
    <p:sldId id="330" r:id="rId32"/>
    <p:sldId id="331" r:id="rId33"/>
    <p:sldId id="326" r:id="rId34"/>
    <p:sldId id="327" r:id="rId35"/>
    <p:sldId id="328" r:id="rId36"/>
    <p:sldId id="282" r:id="rId37"/>
    <p:sldId id="283" r:id="rId38"/>
    <p:sldId id="284" r:id="rId39"/>
    <p:sldId id="285" r:id="rId40"/>
  </p:sldIdLst>
  <p:sldSz cx="12188825" cy="6858000"/>
  <p:notesSz cx="7010400" cy="9296400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pos="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oldt, David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86" autoAdjust="0"/>
    <p:restoredTop sz="98749" autoAdjust="0"/>
  </p:normalViewPr>
  <p:slideViewPr>
    <p:cSldViewPr snapToGrid="0" showGuides="1">
      <p:cViewPr varScale="1">
        <p:scale>
          <a:sx n="191" d="100"/>
          <a:sy n="191" d="100"/>
        </p:scale>
        <p:origin x="200" y="280"/>
      </p:cViewPr>
      <p:guideLst>
        <p:guide orient="horz" pos="4153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7/30/20</a:t>
            </a:fld>
            <a:endParaRPr lang="en-US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7/30/20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/>
          <a:srcRect b="70693"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id="18" name="Picture 17" descr="IDEAS_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56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4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51322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ATPESC, August 2017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44" y="6417642"/>
            <a:ext cx="1086190" cy="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015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49754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15440"/>
            <a:ext cx="11369809" cy="4047778"/>
          </a:xfrm>
        </p:spPr>
        <p:txBody>
          <a:bodyPr/>
          <a:lstStyle>
            <a:lvl1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buFont typeface="Arial" panose="020B0604020202020204" pitchFamily="34" charset="0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defRPr lang="en-US" sz="1800" kern="120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169" y="6435568"/>
            <a:ext cx="4059169" cy="218473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Calibri"/>
                <a:cs typeface="Calibri"/>
              </a:defRPr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747" y="6236786"/>
            <a:ext cx="1401117" cy="48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F2E29-D923-E449-87DA-691D3382DA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26619" y="6115528"/>
            <a:ext cx="2366963" cy="64008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FBCAFB-8167-4C4C-9FAA-536E2379E7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50900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49464"/>
            <a:ext cx="3422561" cy="213042"/>
          </a:xfrm>
          <a:prstGeom prst="rect">
            <a:avLst/>
          </a:prstGeom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doi.org/10.6084/m9.figshare.1191839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etterscientificsoftware.github.io/A-Team-Tool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eEgWvKj" TargetMode="External"/><Relationship Id="rId7" Type="http://schemas.openxmlformats.org/officeDocument/2006/relationships/image" Target="../media/image21.tiff"/><Relationship Id="rId2" Type="http://schemas.openxmlformats.org/officeDocument/2006/relationships/hyperlink" Target="http://a.co/eUGIe9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http://a.co/22EPvt6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erou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ibutor-covenan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/" TargetMode="External"/><Relationship Id="rId2" Type="http://schemas.openxmlformats.org/officeDocument/2006/relationships/hyperlink" Target="https://github.com/trilinos/Trilinos/wiki/New-Trilinos-Develop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A77B7-F99D-49EA-A49F-D263718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632" y="503144"/>
            <a:ext cx="8687265" cy="623129"/>
          </a:xfrm>
        </p:spPr>
        <p:txBody>
          <a:bodyPr/>
          <a:lstStyle/>
          <a:p>
            <a:r>
              <a:rPr lang="en-US" dirty="0"/>
              <a:t>Agile Methodologies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6191-4CD4-4D95-BBB8-C25F2055F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632" y="1639913"/>
            <a:ext cx="8292317" cy="2855300"/>
          </a:xfrm>
        </p:spPr>
        <p:txBody>
          <a:bodyPr/>
          <a:lstStyle/>
          <a:p>
            <a:r>
              <a:rPr lang="en-US" dirty="0"/>
              <a:t>David E. Bernholdt</a:t>
            </a:r>
            <a:br>
              <a:rPr lang="en-US" u="sng" dirty="0"/>
            </a:br>
            <a:r>
              <a:rPr lang="en-US" sz="2000" dirty="0"/>
              <a:t>Oak Ridge National Laboratory</a:t>
            </a:r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Michael A. </a:t>
            </a:r>
            <a:r>
              <a:rPr lang="en-US" dirty="0" err="1"/>
              <a:t>Heroux</a:t>
            </a:r>
            <a:r>
              <a:rPr lang="en-US" dirty="0"/>
              <a:t>, </a:t>
            </a:r>
            <a:r>
              <a:rPr lang="en-US" u="sng" dirty="0"/>
              <a:t>James M. </a:t>
            </a:r>
            <a:r>
              <a:rPr lang="en-US" u="sng" dirty="0" err="1"/>
              <a:t>Willenbring</a:t>
            </a:r>
            <a:br>
              <a:rPr lang="en-US" dirty="0"/>
            </a:br>
            <a:r>
              <a:rPr lang="en-US" sz="2000" dirty="0"/>
              <a:t>Sandia National Laboratories</a:t>
            </a:r>
            <a:br>
              <a:rPr lang="en-US" sz="2000" dirty="0"/>
            </a:br>
            <a:br>
              <a:rPr lang="en-US" dirty="0"/>
            </a:br>
            <a:r>
              <a:rPr lang="en-US" sz="2000" dirty="0"/>
              <a:t>Better Scientific Software Tutorial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Software Productivity Track</a:t>
            </a:r>
            <a:br>
              <a:rPr lang="en-US" sz="2000" dirty="0"/>
            </a:br>
            <a:r>
              <a:rPr lang="en-US" sz="2000" dirty="0"/>
              <a:t>ATPESC 2020</a:t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2" descr="https://licensebuttons.net/l/by/4.0/88x31.png">
            <a:extLst>
              <a:ext uri="{FF2B5EF4-FFF2-40B4-BE49-F238E27FC236}">
                <a16:creationId xmlns:a16="http://schemas.microsoft.com/office/drawing/2014/main" id="{24EAF368-FA38-4254-8E55-6E4D8722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FBB1C-6D6D-47D4-86AC-DD5BECCBEE38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See slide 2 for license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471BB-942E-4C0B-9BB8-6227F0F27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Why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Fits the research experience better than heavier-weight approaches</a:t>
            </a:r>
          </a:p>
          <a:p>
            <a:pPr lvl="1"/>
            <a:r>
              <a:rPr lang="en-US" dirty="0"/>
              <a:t>Aligns more naturally with how scientific progress is made</a:t>
            </a:r>
          </a:p>
          <a:p>
            <a:r>
              <a:rPr lang="en-US" dirty="0"/>
              <a:t>Well-suited for scientific software efforts (when tailored correctly)</a:t>
            </a:r>
          </a:p>
          <a:p>
            <a:pPr lvl="1"/>
            <a:r>
              <a:rPr lang="en-US" dirty="0"/>
              <a:t>Works well for small teams</a:t>
            </a:r>
          </a:p>
          <a:p>
            <a:pPr lvl="1"/>
            <a:r>
              <a:rPr lang="en-US" dirty="0">
                <a:uFillTx/>
              </a:rPr>
              <a:t>Provides meaningful, beneficial structure that promotes</a:t>
            </a:r>
          </a:p>
          <a:p>
            <a:pPr lvl="2"/>
            <a:r>
              <a:rPr lang="en-US" dirty="0">
                <a:uFillTx/>
              </a:rPr>
              <a:t>Productivity</a:t>
            </a:r>
          </a:p>
          <a:p>
            <a:pPr lvl="2"/>
            <a:r>
              <a:rPr lang="en-US" dirty="0">
                <a:uFillTx/>
              </a:rPr>
              <a:t>Productization</a:t>
            </a:r>
          </a:p>
          <a:p>
            <a:pPr lvl="2"/>
            <a:r>
              <a:rPr lang="en-US" dirty="0">
                <a:uFillTx/>
              </a:rPr>
              <a:t>Sustainability</a:t>
            </a:r>
          </a:p>
          <a:p>
            <a:pPr lvl="2"/>
            <a:r>
              <a:rPr lang="en-US" dirty="0">
                <a:uFillTx/>
              </a:rPr>
              <a:t>Flexibility in requirements</a:t>
            </a:r>
          </a:p>
          <a:p>
            <a:pPr lvl="2"/>
            <a:r>
              <a:rPr lang="en-US" dirty="0">
                <a:uFillTx/>
              </a:rPr>
              <a:t>Communication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is not a software development lifecycle model</a:t>
            </a:r>
          </a:p>
          <a:p>
            <a:r>
              <a:rPr lang="en-US" dirty="0">
                <a:uFillTx/>
              </a:rPr>
              <a:t>I’ve seen Agile informally defined as</a:t>
            </a:r>
          </a:p>
          <a:p>
            <a:pPr lvl="1"/>
            <a:r>
              <a:rPr lang="en-US" dirty="0">
                <a:uFillTx/>
              </a:rPr>
              <a:t>I don’t write documentation</a:t>
            </a:r>
          </a:p>
          <a:p>
            <a:pPr lvl="1"/>
            <a:r>
              <a:rPr lang="en-US" dirty="0">
                <a:uFillTx/>
              </a:rPr>
              <a:t>I don’t do formal requirements, design, or really test…</a:t>
            </a:r>
          </a:p>
          <a:p>
            <a:pPr lvl="1"/>
            <a:r>
              <a:rPr lang="en-US" dirty="0">
                <a:uFillTx/>
              </a:rPr>
              <a:t>Agile is not an excuse to do sloppy work</a:t>
            </a:r>
          </a:p>
          <a:p>
            <a:r>
              <a:rPr lang="en-US" dirty="0">
                <a:uFillTx/>
              </a:rPr>
              <a:t>Some people consider agile to be synonymous with Scrum</a:t>
            </a:r>
          </a:p>
          <a:p>
            <a:pPr lvl="1"/>
            <a:r>
              <a:rPr lang="en-US" dirty="0">
                <a:uFillTx/>
              </a:rPr>
              <a:t>From Atlassian: Scrum is a framework that helps teams work together</a:t>
            </a:r>
          </a:p>
          <a:p>
            <a:pPr lvl="1"/>
            <a:r>
              <a:rPr lang="en-US" dirty="0">
                <a:uFillTx/>
              </a:rPr>
              <a:t>Scrum is Agile, Agile is not (only) Scrum</a:t>
            </a:r>
          </a:p>
          <a:p>
            <a:pPr lvl="1"/>
            <a:r>
              <a:rPr lang="en-US" dirty="0">
                <a:uFillTx/>
              </a:rPr>
              <a:t>A square is a rectangle, not all rectangles are squares</a:t>
            </a:r>
          </a:p>
          <a:p>
            <a:pPr lvl="1"/>
            <a:r>
              <a:rPr lang="en-US" dirty="0">
                <a:uFillTx/>
              </a:rPr>
              <a:t>Agile is not Kanban either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849" y="1183666"/>
            <a:ext cx="7399606" cy="4891598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259879" y="814334"/>
            <a:ext cx="297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uFillTx/>
                <a:hlinkClick r:id="rId3"/>
              </a:rPr>
              <a:t>http://</a:t>
            </a:r>
            <a:r>
              <a:rPr lang="en-US" sz="2000" dirty="0" err="1">
                <a:uFillTx/>
                <a:hlinkClick r:id="rId3"/>
              </a:rPr>
              <a:t>agilemanifesto.org</a:t>
            </a:r>
            <a:r>
              <a:rPr lang="en-US" sz="2000" dirty="0">
                <a:uFillTx/>
                <a:hlinkClick r:id="rId3"/>
              </a:rPr>
              <a:t>/</a:t>
            </a:r>
            <a:endParaRPr lang="en-US" sz="2000" dirty="0">
              <a:uFillTx/>
            </a:endParaRPr>
          </a:p>
        </p:txBody>
      </p:sp>
      <p:sp>
        <p:nvSpPr>
          <p:cNvPr id="7" name="Frame 6"/>
          <p:cNvSpPr>
            <a:spLocks/>
          </p:cNvSpPr>
          <p:nvPr/>
        </p:nvSpPr>
        <p:spPr>
          <a:xfrm>
            <a:off x="4051494" y="3796989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Our highest priority is to </a:t>
            </a:r>
            <a:r>
              <a:rPr lang="en-US" dirty="0">
                <a:solidFill>
                  <a:srgbClr val="FF0000"/>
                </a:solidFill>
              </a:rPr>
              <a:t>satisfy the customer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early and continuous delivery </a:t>
            </a:r>
            <a:r>
              <a:rPr lang="en-US" dirty="0"/>
              <a:t>of valuable software. </a:t>
            </a:r>
          </a:p>
          <a:p>
            <a:r>
              <a:rPr lang="en-US" dirty="0">
                <a:solidFill>
                  <a:srgbClr val="FF0000"/>
                </a:solidFill>
              </a:rPr>
              <a:t>Welcome changing requirements</a:t>
            </a:r>
            <a:r>
              <a:rPr lang="en-US" dirty="0"/>
              <a:t>, even late in development. Agile processes harness change for the customer's competitive advantage. </a:t>
            </a:r>
          </a:p>
          <a:p>
            <a:r>
              <a:rPr lang="en-US" dirty="0"/>
              <a:t>Deliver working software frequently, from a couple of weeks to a couple of months, with a preference to the shorter timescale.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Business people and developers must work together daily throughout the project. </a:t>
            </a:r>
          </a:p>
          <a:p>
            <a:r>
              <a:rPr lang="en-US" dirty="0"/>
              <a:t>Build projects around motivated individuals. Give them the environment and support they need, and trust them to get the job done. </a:t>
            </a:r>
          </a:p>
          <a:p>
            <a:r>
              <a:rPr lang="en-US" dirty="0"/>
              <a:t>The most efficient and effective method of conveying information to and within a development team is face-to-face conversation.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</a:t>
            </a:r>
            <a:r>
              <a:rPr lang="en-US" dirty="0">
                <a:solidFill>
                  <a:srgbClr val="FF0000"/>
                </a:solidFill>
              </a:rPr>
              <a:t>sustainable development</a:t>
            </a:r>
            <a:r>
              <a:rPr lang="en-US" dirty="0"/>
              <a:t>. The sponsors, developers, and users should be able to </a:t>
            </a:r>
            <a:r>
              <a:rPr lang="en-US" dirty="0">
                <a:solidFill>
                  <a:srgbClr val="FF0000"/>
                </a:solidFill>
              </a:rPr>
              <a:t>maintain a constant pace indefinitely</a:t>
            </a:r>
            <a:r>
              <a:rPr lang="en-US" dirty="0"/>
              <a:t>. </a:t>
            </a:r>
          </a:p>
          <a:p>
            <a:r>
              <a:rPr lang="en-US" dirty="0"/>
              <a:t>Continuous attention to technical excellence and good design enhances agility.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Simplicity--the art of </a:t>
            </a:r>
            <a:r>
              <a:rPr lang="en-US" dirty="0">
                <a:solidFill>
                  <a:srgbClr val="FF0000"/>
                </a:solidFill>
              </a:rPr>
              <a:t>maximizing the amount of work not done- </a:t>
            </a:r>
            <a:r>
              <a:rPr lang="en-US" dirty="0"/>
              <a:t>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</a:t>
            </a:r>
            <a:r>
              <a:rPr lang="en-US" dirty="0">
                <a:solidFill>
                  <a:srgbClr val="FF0000"/>
                </a:solidFill>
              </a:rPr>
              <a:t>the team reflects on how to become more effective</a:t>
            </a:r>
            <a:r>
              <a:rPr lang="en-US" dirty="0"/>
              <a:t>, then tunes and adjusts its behavior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91030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Getting Started with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principles are not hard and fast rules</a:t>
            </a:r>
          </a:p>
          <a:p>
            <a:r>
              <a:rPr lang="en-US" dirty="0">
                <a:uFillTx/>
              </a:rPr>
              <a:t>Try adopting a few Agile practices</a:t>
            </a:r>
          </a:p>
          <a:p>
            <a:pPr lvl="1"/>
            <a:r>
              <a:rPr lang="en-US" dirty="0">
                <a:uFillTx/>
              </a:rPr>
              <a:t>Following a rigid, ill-fit framework usually leads to failure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Kanban is a good starting framework</a:t>
            </a:r>
          </a:p>
          <a:p>
            <a:pPr lvl="1"/>
            <a:r>
              <a:rPr lang="en-US" dirty="0">
                <a:uFillTx/>
              </a:rPr>
              <a:t>Follow basic principles, add practices when advantageous</a:t>
            </a:r>
          </a:p>
          <a:p>
            <a:pPr lvl="1"/>
            <a:r>
              <a:rPr lang="en-US" dirty="0">
                <a:uFillTx/>
              </a:rPr>
              <a:t>Better than removing elements from Scrum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084451" y="3432313"/>
            <a:ext cx="10743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uFillTx/>
              </a:rPr>
              <a:t>Scrum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5760" y="1179443"/>
            <a:ext cx="9579479" cy="4973766"/>
          </a:xfrm>
        </p:spPr>
        <p:txBody>
          <a:bodyPr>
            <a:normAutofit/>
          </a:bodyPr>
          <a:lstStyle/>
          <a:p>
            <a:r>
              <a:rPr lang="en-US" b="0" dirty="0">
                <a:uFillTx/>
              </a:rPr>
              <a:t>Limit number of “In Progress” tasks</a:t>
            </a:r>
          </a:p>
          <a:p>
            <a:pPr lvl="1"/>
            <a:r>
              <a:rPr lang="en-US" dirty="0">
                <a:uFillTx/>
              </a:rPr>
              <a:t>Must be tuned by each team</a:t>
            </a:r>
          </a:p>
          <a:p>
            <a:pPr lvl="1"/>
            <a:r>
              <a:rPr lang="en-US" b="0" dirty="0">
                <a:uFillTx/>
              </a:rPr>
              <a:t>Comm</a:t>
            </a:r>
            <a:r>
              <a:rPr lang="en-US" dirty="0">
                <a:uFillTx/>
              </a:rPr>
              <a:t>on convention: 2n-1 tasks where n = # team members</a:t>
            </a:r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Productivity improvement: </a:t>
            </a:r>
          </a:p>
          <a:p>
            <a:pPr lvl="1"/>
            <a:r>
              <a:rPr lang="en-US" b="0" dirty="0">
                <a:uFillTx/>
              </a:rPr>
              <a:t>Optimize “flexibility vs swap overhead” balance. No overcommitting.</a:t>
            </a:r>
          </a:p>
          <a:p>
            <a:pPr lvl="1"/>
            <a:r>
              <a:rPr lang="en-US" b="0" dirty="0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lang="en-US" b="0" dirty="0">
                <a:uFillTx/>
              </a:rPr>
              <a:t>Effective in R&amp;D setting.  Avoids a deadline-based approach.  Deadlines are dealt with in a </a:t>
            </a:r>
            <a:r>
              <a:rPr lang="en-US" dirty="0">
                <a:uFillTx/>
              </a:rPr>
              <a:t>d</a:t>
            </a:r>
            <a:r>
              <a:rPr lang="en-US" b="0" dirty="0">
                <a:uFillTx/>
              </a:rPr>
              <a:t>ifferent way.</a:t>
            </a:r>
          </a:p>
          <a:p>
            <a:r>
              <a:rPr lang="en-US" b="0" dirty="0">
                <a:uFillTx/>
              </a:rPr>
              <a:t>Provides a board for viewing and managing issues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03" y="139632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2523" y="619362"/>
          <a:ext cx="118474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51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Trim</a:t>
                      </a:r>
                      <a:r>
                        <a:rPr lang="en-US" sz="2400" baseline="0" dirty="0">
                          <a:uFillTx/>
                        </a:rPr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Source for other columns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</a:t>
                      </a:r>
                      <a:r>
                        <a:rPr lang="en-US" sz="2400" baseline="0" dirty="0">
                          <a:uFillTx/>
                        </a:rPr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Typically comes from backlog.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 you are working on </a:t>
                      </a:r>
                      <a:r>
                        <a:rPr lang="en-US" sz="2400" i="1" dirty="0">
                          <a:uFillTx/>
                        </a:rPr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dirty="0">
                          <a:uFillTx/>
                        </a:rPr>
                        <a:t>The</a:t>
                      </a:r>
                      <a:r>
                        <a:rPr lang="en-US" sz="2400" b="1" i="0" baseline="0" dirty="0">
                          <a:uFillTx/>
                        </a:rPr>
                        <a:t> only Kanban</a:t>
                      </a:r>
                      <a:r>
                        <a:rPr lang="en-US" sz="2400" b="1" i="0" dirty="0">
                          <a:uFillTx/>
                        </a:rPr>
                        <a:t> rule: Can have only so many “I</a:t>
                      </a:r>
                      <a:r>
                        <a:rPr lang="en-US" sz="2400" b="1" i="0" baseline="0" dirty="0">
                          <a:uFillTx/>
                        </a:rPr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i="0" baseline="0" dirty="0">
                          <a:uFillTx/>
                        </a:rPr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baseline="0" dirty="0">
                          <a:uFillTx/>
                        </a:rPr>
                        <a:t>Key: Work is </a:t>
                      </a:r>
                      <a:r>
                        <a:rPr lang="en-US" sz="2400" b="1" i="1" baseline="0" dirty="0">
                          <a:uFillTx/>
                        </a:rPr>
                        <a:t>pulled</a:t>
                      </a:r>
                      <a:r>
                        <a:rPr lang="en-US" sz="2400" b="1" i="0" baseline="0" dirty="0">
                          <a:uFillTx/>
                        </a:rPr>
                        <a:t>. You are in charge!</a:t>
                      </a:r>
                      <a:endParaRPr lang="en-US" sz="2400" b="1" i="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Record of your life</a:t>
                      </a:r>
                      <a:r>
                        <a:rPr lang="en-US" sz="2400" baseline="0" dirty="0">
                          <a:uFillTx/>
                        </a:rPr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Rate of completion is your “velocity”.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>
                <a:uFillTx/>
              </a:rPr>
              <a:t>Notes:</a:t>
            </a:r>
          </a:p>
          <a:p>
            <a:r>
              <a:rPr lang="en-US" b="0" kern="0" dirty="0">
                <a:uFillTx/>
              </a:rPr>
              <a:t>Ready column is not strictly required, sometimes called “Selected for development”.</a:t>
            </a:r>
          </a:p>
          <a:p>
            <a:r>
              <a:rPr lang="en-US" b="0" kern="0" dirty="0">
                <a:uFillTx/>
              </a:rPr>
              <a:t>Other common column: In Review</a:t>
            </a:r>
          </a:p>
          <a:p>
            <a:r>
              <a:rPr lang="en-US" b="0" kern="0" dirty="0">
                <a:uFillTx/>
              </a:rPr>
              <a:t>Can be creative with columns: </a:t>
            </a:r>
          </a:p>
          <a:p>
            <a:pPr lvl="1"/>
            <a:r>
              <a:rPr lang="en-US" b="0" kern="0" dirty="0">
                <a:uFillTx/>
              </a:rPr>
              <a:t>Waiting on Advisor Confirmation.</a:t>
            </a:r>
          </a:p>
          <a:p>
            <a:pPr lvl="1"/>
            <a:r>
              <a:rPr lang="en-US" b="0" kern="0" dirty="0">
                <a:uFillTx/>
              </a:rPr>
              <a:t>Blocked</a:t>
            </a:r>
          </a:p>
          <a:p>
            <a:pPr lvl="1"/>
            <a:endParaRPr lang="en-US" b="0" kern="0" dirty="0">
              <a:uFillTx/>
            </a:endParaRPr>
          </a:p>
          <a:p>
            <a:endParaRPr lang="en-US" b="0" kern="0" dirty="0">
              <a:uFillTx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595" y="1366162"/>
            <a:ext cx="7772400" cy="4131906"/>
          </a:xfrm>
        </p:spPr>
        <p:txBody>
          <a:bodyPr/>
          <a:lstStyle/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Kanban applied to one person.</a:t>
            </a:r>
          </a:p>
          <a:p>
            <a:pPr lvl="1"/>
            <a:r>
              <a:rPr lang="en-US" b="0" dirty="0">
                <a:uFillTx/>
              </a:rPr>
              <a:t>Apply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 principles to your life.</a:t>
            </a:r>
          </a:p>
          <a:p>
            <a:pPr lvl="1"/>
            <a:r>
              <a:rPr lang="en-US" b="0" dirty="0">
                <a:uFillTx/>
              </a:rPr>
              <a:t>Fully adaptable.</a:t>
            </a:r>
          </a:p>
          <a:p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Commercial </a:t>
            </a:r>
            <a:br>
              <a:rPr lang="en-US" b="0" dirty="0">
                <a:uFillTx/>
              </a:rPr>
            </a:br>
            <a:r>
              <a:rPr lang="en-US" b="0" dirty="0">
                <a:uFillTx/>
              </a:rPr>
              <a:t>book/website.</a:t>
            </a:r>
          </a:p>
          <a:p>
            <a:pPr lvl="1"/>
            <a:r>
              <a:rPr lang="en-US" b="0" dirty="0">
                <a:uFillTx/>
              </a:rPr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118" y="2165942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8145611" y="5572509"/>
            <a:ext cx="3592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uFillTx/>
              </a:rPr>
              <a:t>http://www.personalkanban.com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16A06-F5DC-5146-9220-D875A8EB8963}"/>
              </a:ext>
            </a:extLst>
          </p:cNvPr>
          <p:cNvSpPr txBox="1">
            <a:spLocks/>
          </p:cNvSpPr>
          <p:nvPr/>
        </p:nvSpPr>
        <p:spPr>
          <a:xfrm>
            <a:off x="1355595" y="5572509"/>
            <a:ext cx="62779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bssw.io</a:t>
            </a:r>
            <a:r>
              <a:rPr lang="en-US" dirty="0"/>
              <a:t>/items/using-personal-</a:t>
            </a:r>
            <a:r>
              <a:rPr lang="en-US" dirty="0" err="1"/>
              <a:t>kanban</a:t>
            </a:r>
            <a:r>
              <a:rPr lang="en-US" dirty="0"/>
              <a:t>-for-productivity</a:t>
            </a:r>
            <a:endParaRPr lang="en-US" b="0" dirty="0">
              <a:uFillTx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5537"/>
            <a:ext cx="11369809" cy="4047778"/>
          </a:xfrm>
        </p:spPr>
        <p:txBody>
          <a:bodyPr/>
          <a:lstStyle/>
          <a:p>
            <a:r>
              <a:rPr lang="en-US" sz="3600" b="0" dirty="0">
                <a:uFillTx/>
              </a:rPr>
              <a:t>Wall, whiteboard, blackboard: Basic approach.</a:t>
            </a:r>
          </a:p>
          <a:p>
            <a:r>
              <a:rPr lang="en-US" sz="3600" b="0" dirty="0">
                <a:uFillTx/>
              </a:rPr>
              <a:t>Software, cloud-based:</a:t>
            </a:r>
          </a:p>
          <a:p>
            <a:pPr lvl="1"/>
            <a:r>
              <a:rPr lang="en-US" sz="3200" b="0" dirty="0">
                <a:uFillTx/>
              </a:rPr>
              <a:t>Trello, JIRA, GitHub Issues &amp; Project Board.</a:t>
            </a:r>
          </a:p>
          <a:p>
            <a:pPr lvl="1"/>
            <a:r>
              <a:rPr lang="en-US" sz="3200" b="0" dirty="0">
                <a:uFillTx/>
              </a:rPr>
              <a:t>Many more.</a:t>
            </a:r>
          </a:p>
          <a:p>
            <a:r>
              <a:rPr lang="en-US" sz="3600" b="0" dirty="0">
                <a:uFillTx/>
              </a:rPr>
              <a:t>I use Trello (browser, Android, iPhone, iPad).</a:t>
            </a:r>
          </a:p>
          <a:p>
            <a:pPr lvl="1"/>
            <a:r>
              <a:rPr lang="en-US" sz="3200" b="0" dirty="0">
                <a:uFillTx/>
              </a:rPr>
              <a:t>Can add, view, update, anytime, anywhere.</a:t>
            </a:r>
          </a:p>
          <a:p>
            <a:pPr lvl="1"/>
            <a:r>
              <a:rPr lang="en-US" sz="3200" dirty="0">
                <a:uFillTx/>
              </a:rPr>
              <a:t>Different boards for different contexts</a:t>
            </a:r>
          </a:p>
          <a:p>
            <a:pPr lvl="2"/>
            <a:r>
              <a:rPr lang="en-US" sz="2800" dirty="0">
                <a:uFillTx/>
              </a:rPr>
              <a:t>Effective when people are split on multiple projects</a:t>
            </a:r>
          </a:p>
          <a:p>
            <a:pPr lvl="2"/>
            <a:endParaRPr lang="en-US" sz="2800" b="0" dirty="0"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6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4465"/>
            <a:ext cx="11369809" cy="48314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No single answer. Choose something and adjust from there.</a:t>
            </a:r>
            <a:endParaRPr lang="en-US" sz="3200" b="0" dirty="0">
              <a:uFillTx/>
            </a:endParaRPr>
          </a:p>
          <a:p>
            <a:r>
              <a:rPr lang="en-US" sz="3200" b="0" dirty="0">
                <a:uFillTx/>
              </a:rPr>
              <a:t>Personal Kanban approach: Start with 2 or 3</a:t>
            </a:r>
            <a:r>
              <a:rPr lang="en-US" sz="3200" dirty="0"/>
              <a:t>.</a:t>
            </a:r>
            <a:endParaRPr lang="en-US" sz="3200" b="0" dirty="0">
              <a:uFillTx/>
            </a:endParaRPr>
          </a:p>
          <a:p>
            <a:r>
              <a:rPr lang="en-US" sz="3200" b="0" dirty="0">
                <a:uFillTx/>
              </a:rPr>
              <a:t>Teams: Consider 2n-1, where n=number of team members.</a:t>
            </a:r>
          </a:p>
          <a:p>
            <a:r>
              <a:rPr lang="en-US" sz="3200" b="0" dirty="0">
                <a:uFillTx/>
              </a:rPr>
              <a:t>Use a freeway traffic analogy:</a:t>
            </a:r>
          </a:p>
          <a:p>
            <a:pPr lvl="1"/>
            <a:r>
              <a:rPr lang="en-US" sz="2800" b="0" dirty="0">
                <a:uFillTx/>
              </a:rPr>
              <a:t>Does traffic flow best when fully packed?  No.</a:t>
            </a:r>
          </a:p>
          <a:p>
            <a:pPr lvl="1"/>
            <a:r>
              <a:rPr lang="en-US" sz="2800" b="0" dirty="0">
                <a:uFillTx/>
              </a:rPr>
              <a:t>Same thing with your effectiveness.</a:t>
            </a:r>
          </a:p>
          <a:p>
            <a:r>
              <a:rPr lang="en-US" sz="3200" b="0" dirty="0">
                <a:uFillTx/>
              </a:rPr>
              <a:t>Spend time consulting board regularly.</a:t>
            </a:r>
          </a:p>
          <a:p>
            <a:pPr lvl="1"/>
            <a:r>
              <a:rPr lang="en-US" sz="2800" b="0" dirty="0">
                <a:uFillTx/>
              </a:rPr>
              <a:t>Brings focus.</a:t>
            </a:r>
          </a:p>
          <a:p>
            <a:pPr lvl="1"/>
            <a:r>
              <a:rPr lang="en-US" sz="2800" b="0" dirty="0">
                <a:uFillTx/>
              </a:rPr>
              <a:t>Enables reflection, retrospection.</a:t>
            </a:r>
          </a:p>
          <a:p>
            <a:pPr lvl="1"/>
            <a:r>
              <a:rPr lang="en-US" sz="2800" b="0" dirty="0">
                <a:uFillTx/>
              </a:rPr>
              <a:t>Use slack time effectively.</a:t>
            </a:r>
          </a:p>
          <a:p>
            <a:pPr lvl="1"/>
            <a:r>
              <a:rPr lang="en-US" sz="2800" u="sng" dirty="0">
                <a:uFillTx/>
              </a:rPr>
              <a:t>When you get out of the habit, start up again</a:t>
            </a:r>
            <a:r>
              <a:rPr lang="en-US" sz="2800" dirty="0">
                <a:uFillTx/>
              </a:rPr>
              <a:t>.</a:t>
            </a:r>
          </a:p>
          <a:p>
            <a:pPr lvl="1"/>
            <a:r>
              <a:rPr lang="en-US" sz="2800" b="0" dirty="0">
                <a:uFillTx/>
              </a:rPr>
              <a:t>Steers towards previously started tasks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112109"/>
            <a:ext cx="8868504" cy="4983892"/>
          </a:xfrm>
        </p:spPr>
        <p:txBody>
          <a:bodyPr/>
          <a:lstStyle/>
          <a:p>
            <a:r>
              <a:rPr lang="en-US" sz="3600" b="0" dirty="0">
                <a:uFillTx/>
              </a:rPr>
              <a:t>Junior community members: </a:t>
            </a:r>
          </a:p>
          <a:p>
            <a:pPr lvl="1"/>
            <a:r>
              <a:rPr lang="en-US" sz="3200" b="0" dirty="0">
                <a:uFillTx/>
              </a:rPr>
              <a:t>Less control over tasks.</a:t>
            </a:r>
          </a:p>
          <a:p>
            <a:pPr lvl="1"/>
            <a:r>
              <a:rPr lang="en-US" sz="3200" b="0" dirty="0">
                <a:uFillTx/>
              </a:rPr>
              <a:t>Given by supervisor.</a:t>
            </a:r>
          </a:p>
          <a:p>
            <a:r>
              <a:rPr lang="en-US" sz="3600" b="0" dirty="0">
                <a:uFillTx/>
              </a:rPr>
              <a:t>In Progress column: Protects you.</a:t>
            </a:r>
          </a:p>
          <a:p>
            <a:pPr lvl="1"/>
            <a:r>
              <a:rPr lang="en-US" sz="3200" b="0" dirty="0">
                <a:uFillTx/>
              </a:rPr>
              <a:t>If asked to take on another task, respond:</a:t>
            </a:r>
          </a:p>
          <a:p>
            <a:pPr lvl="2"/>
            <a:r>
              <a:rPr lang="en-US" sz="2800" b="0" dirty="0">
                <a:uFillTx/>
              </a:rPr>
              <a:t>Is this important enough to</a:t>
            </a:r>
          </a:p>
          <a:p>
            <a:pPr lvl="3"/>
            <a:r>
              <a:rPr lang="en-US" sz="2600" dirty="0">
                <a:uFillTx/>
              </a:rPr>
              <a:t>back-burner a, b, and c?</a:t>
            </a:r>
            <a:endParaRPr lang="en-US" sz="2600" b="0" dirty="0">
              <a:uFillTx/>
            </a:endParaRPr>
          </a:p>
          <a:p>
            <a:pPr lvl="3"/>
            <a:r>
              <a:rPr lang="en-US" sz="2600" b="0" dirty="0">
                <a:uFillTx/>
              </a:rPr>
              <a:t>become less efficient?</a:t>
            </a:r>
          </a:p>
          <a:p>
            <a:pPr lvl="2"/>
            <a:r>
              <a:rPr lang="en-US" sz="2800" b="0" dirty="0">
                <a:uFillTx/>
              </a:rPr>
              <a:t>Sometimes it is.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37138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Focus: Solve issues!</a:t>
            </a:r>
          </a:p>
          <a:p>
            <a:pPr lvl="1"/>
            <a:r>
              <a:rPr lang="en-US" dirty="0">
                <a:uFillTx/>
              </a:rPr>
              <a:t>(not add process)</a:t>
            </a:r>
          </a:p>
          <a:p>
            <a:r>
              <a:rPr lang="en-US" dirty="0">
                <a:uFillTx/>
              </a:rPr>
              <a:t>15 minute stand-ups</a:t>
            </a:r>
          </a:p>
          <a:p>
            <a:pPr lvl="1"/>
            <a:r>
              <a:rPr lang="en-US" dirty="0">
                <a:uFillTx/>
              </a:rPr>
              <a:t>Maybe not daily</a:t>
            </a:r>
          </a:p>
          <a:p>
            <a:r>
              <a:rPr lang="en-US" dirty="0">
                <a:uFillTx/>
              </a:rPr>
              <a:t>Planning meetings</a:t>
            </a:r>
          </a:p>
          <a:p>
            <a:r>
              <a:rPr lang="en-US" dirty="0">
                <a:uFillTx/>
              </a:rPr>
              <a:t>Retrospectives</a:t>
            </a:r>
          </a:p>
          <a:p>
            <a:r>
              <a:rPr lang="en-US" dirty="0">
                <a:uFillTx/>
              </a:rPr>
              <a:t>Scrum Master</a:t>
            </a:r>
          </a:p>
          <a:p>
            <a:r>
              <a:rPr lang="en-US" dirty="0">
                <a:uFillTx/>
              </a:rPr>
              <a:t>Product Owner</a:t>
            </a:r>
          </a:p>
          <a:p>
            <a:r>
              <a:rPr lang="en-US" b="1" dirty="0">
                <a:uFillTx/>
              </a:rPr>
              <a:t>Epic, story, task</a:t>
            </a:r>
          </a:p>
          <a:p>
            <a:r>
              <a:rPr lang="en-US" dirty="0">
                <a:uFillTx/>
              </a:rPr>
              <a:t>Definition of Done</a:t>
            </a:r>
          </a:p>
        </p:txBody>
      </p:sp>
      <p:pic>
        <p:nvPicPr>
          <p:cNvPr id="1026" name="Picture 2" descr="Building Blocks, Toys, Play, Abc, 123, Cubes, D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uFillTx/>
              </a:rPr>
              <a:t>Epic, Story, Task</a:t>
            </a:r>
          </a:p>
          <a:p>
            <a:pPr lvl="1"/>
            <a:r>
              <a:rPr lang="en-US" sz="2000" dirty="0">
                <a:uFillTx/>
              </a:rPr>
              <a:t>Formal or informal</a:t>
            </a:r>
          </a:p>
          <a:p>
            <a:pPr lvl="1"/>
            <a:r>
              <a:rPr lang="en-US" sz="2000" dirty="0">
                <a:uFillTx/>
              </a:rPr>
              <a:t>Start with high-level requirements</a:t>
            </a:r>
          </a:p>
          <a:p>
            <a:pPr lvl="1"/>
            <a:r>
              <a:rPr lang="en-US" sz="2000" dirty="0">
                <a:uFillTx/>
              </a:rPr>
              <a:t>Break down and refine </a:t>
            </a:r>
            <a:r>
              <a:rPr lang="en-US" sz="2000" u="sng" dirty="0">
                <a:uFillTx/>
              </a:rPr>
              <a:t>when and as needed</a:t>
            </a:r>
          </a:p>
          <a:p>
            <a:pPr lvl="2"/>
            <a:r>
              <a:rPr lang="en-US" sz="1600" dirty="0">
                <a:uFillTx/>
              </a:rPr>
              <a:t>Close to when the work will be done</a:t>
            </a:r>
          </a:p>
          <a:p>
            <a:pPr lvl="2"/>
            <a:r>
              <a:rPr lang="en-US" sz="1600" dirty="0">
                <a:uFillTx/>
              </a:rPr>
              <a:t>Only for work that will take place</a:t>
            </a:r>
          </a:p>
          <a:p>
            <a:pPr lvl="2"/>
            <a:r>
              <a:rPr lang="en-US" sz="1600" dirty="0"/>
              <a:t>Can be valuable for estimating</a:t>
            </a:r>
          </a:p>
          <a:p>
            <a:pPr lvl="2"/>
            <a:r>
              <a:rPr lang="en-US" sz="1600" dirty="0"/>
              <a:t>There is no “correct” level of granularity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Epics are very high level objectives</a:t>
            </a:r>
          </a:p>
          <a:p>
            <a:pPr lvl="1"/>
            <a:r>
              <a:rPr lang="en-US" sz="2000" dirty="0">
                <a:uFillTx/>
              </a:rPr>
              <a:t>Stories should represent an increment of value to the customer</a:t>
            </a:r>
          </a:p>
          <a:p>
            <a:pPr lvl="2"/>
            <a:r>
              <a:rPr lang="en-US" sz="1600" dirty="0">
                <a:uFillTx/>
              </a:rPr>
              <a:t>”Done” cr</a:t>
            </a:r>
            <a:r>
              <a:rPr lang="en-US" sz="1600" dirty="0"/>
              <a:t>iteria – understandable to user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Tasks are the steps necessary to complete a story</a:t>
            </a:r>
          </a:p>
          <a:p>
            <a:pPr lvl="2"/>
            <a:r>
              <a:rPr lang="en-US" sz="1600" dirty="0">
                <a:uFillTx/>
              </a:rPr>
              <a:t>May not individually provide value to the customer</a:t>
            </a:r>
            <a:endParaRPr lang="en-US" sz="2400" dirty="0">
              <a:uFillTx/>
            </a:endParaRPr>
          </a:p>
          <a:p>
            <a:pPr lvl="3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211E-CA7D-3741-9DDB-791E8348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A8D0-D70B-E641-B4D6-F8F0361C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User stories (optional)</a:t>
            </a:r>
          </a:p>
          <a:p>
            <a:pPr lvl="1"/>
            <a:r>
              <a:rPr lang="en-US" sz="2000" dirty="0"/>
              <a:t>Form: </a:t>
            </a:r>
            <a:r>
              <a:rPr lang="en-US" sz="2000" dirty="0">
                <a:solidFill>
                  <a:srgbClr val="FF0000"/>
                </a:solidFill>
              </a:rPr>
              <a:t>As a</a:t>
            </a:r>
            <a:r>
              <a:rPr lang="en-US" sz="2000" dirty="0"/>
              <a:t> &lt;stakeholder&gt;, </a:t>
            </a:r>
            <a:r>
              <a:rPr lang="en-US" sz="2000" dirty="0">
                <a:solidFill>
                  <a:srgbClr val="FF0000"/>
                </a:solidFill>
              </a:rPr>
              <a:t>I want </a:t>
            </a:r>
            <a:r>
              <a:rPr lang="en-US" sz="2000" dirty="0"/>
              <a:t>&lt;describe what is needed&gt; </a:t>
            </a:r>
            <a:r>
              <a:rPr lang="en-US" sz="2000" dirty="0">
                <a:solidFill>
                  <a:srgbClr val="FF0000"/>
                </a:solidFill>
              </a:rPr>
              <a:t>so that </a:t>
            </a:r>
            <a:r>
              <a:rPr lang="en-US" sz="2000" dirty="0"/>
              <a:t>&lt;why do you want this?&gt;</a:t>
            </a:r>
          </a:p>
          <a:p>
            <a:pPr lvl="1"/>
            <a:r>
              <a:rPr lang="en-US" sz="2000" dirty="0"/>
              <a:t>Can be useful to improve communication and requirements elicitation</a:t>
            </a:r>
          </a:p>
          <a:p>
            <a:r>
              <a:rPr lang="en-US" sz="2400" dirty="0"/>
              <a:t>In heat example:</a:t>
            </a:r>
          </a:p>
          <a:p>
            <a:pPr lvl="1"/>
            <a:r>
              <a:rPr lang="en-US" sz="2000" dirty="0"/>
              <a:t>User stories collected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As a</a:t>
            </a:r>
            <a:r>
              <a:rPr lang="en-US" sz="1600" dirty="0"/>
              <a:t> developer, </a:t>
            </a:r>
            <a:r>
              <a:rPr lang="en-US" sz="1600" dirty="0">
                <a:solidFill>
                  <a:srgbClr val="FF0000"/>
                </a:solidFill>
              </a:rPr>
              <a:t>I want </a:t>
            </a:r>
            <a:r>
              <a:rPr lang="en-US" sz="1600" dirty="0"/>
              <a:t>to modularize the heat equation utilities </a:t>
            </a:r>
            <a:r>
              <a:rPr lang="en-US" sz="1600" dirty="0">
                <a:solidFill>
                  <a:srgbClr val="FF0000"/>
                </a:solidFill>
              </a:rPr>
              <a:t>so that </a:t>
            </a:r>
            <a:r>
              <a:rPr lang="en-US" sz="1600" dirty="0"/>
              <a:t>I can more easily make use of the utilities for other projects.</a:t>
            </a:r>
          </a:p>
          <a:p>
            <a:pPr lvl="2"/>
            <a:r>
              <a:rPr lang="en-US" sz="1600" dirty="0">
                <a:solidFill>
                  <a:srgbClr val="FF0000"/>
                </a:solidFill>
              </a:rPr>
              <a:t>As a</a:t>
            </a:r>
            <a:r>
              <a:rPr lang="en-US" sz="1600" dirty="0"/>
              <a:t> developer, </a:t>
            </a:r>
            <a:r>
              <a:rPr lang="en-US" sz="1600" dirty="0">
                <a:solidFill>
                  <a:srgbClr val="FF0000"/>
                </a:solidFill>
              </a:rPr>
              <a:t>I want </a:t>
            </a:r>
            <a:r>
              <a:rPr lang="en-US" sz="1600" dirty="0"/>
              <a:t>to be able to use multiple integration functions easily </a:t>
            </a:r>
            <a:r>
              <a:rPr lang="en-US" sz="1600" dirty="0">
                <a:solidFill>
                  <a:srgbClr val="FF0000"/>
                </a:solidFill>
              </a:rPr>
              <a:t>so that </a:t>
            </a:r>
            <a:r>
              <a:rPr lang="en-US" sz="1600" dirty="0"/>
              <a:t>I can utilize the function best suited for the problem I am solving.</a:t>
            </a:r>
          </a:p>
        </p:txBody>
      </p:sp>
    </p:spTree>
    <p:extLst>
      <p:ext uri="{BB962C8B-B14F-4D97-AF65-F5344CB8AC3E}">
        <p14:creationId xmlns:p14="http://schemas.microsoft.com/office/powerpoint/2010/main" val="105170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A4EA-6498-624D-8957-1ED63F5E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CEBB-4C17-F54B-A772-FDF36B76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Epic (derived from user stories): Refactor code for enhanced modularity</a:t>
            </a:r>
          </a:p>
          <a:p>
            <a:pPr lvl="1"/>
            <a:r>
              <a:rPr lang="en-US" sz="2000" dirty="0"/>
              <a:t>Description: The heat equation code needs refactoring to improve modularity. Specifically, there are utilities that could be generalized and used with for other applications. Also, the integration function is currently hard-coded. In the future, we want to use alternative integration functions, so we should generalize the interface for this function.</a:t>
            </a:r>
          </a:p>
          <a:p>
            <a:pPr lvl="2"/>
            <a:r>
              <a:rPr lang="en-US" sz="1800" dirty="0"/>
              <a:t>Story 1: Separate out utilities</a:t>
            </a:r>
          </a:p>
          <a:p>
            <a:pPr lvl="2"/>
            <a:r>
              <a:rPr lang="en-US" sz="1800" dirty="0"/>
              <a:t>Story 2: Separate out integration function</a:t>
            </a:r>
          </a:p>
          <a:p>
            <a:pPr marL="346075" lvl="1" indent="0">
              <a:buNone/>
            </a:pPr>
            <a:endParaRPr lang="en-US" sz="2200" dirty="0"/>
          </a:p>
          <a:p>
            <a:r>
              <a:rPr lang="en-US" sz="2600" dirty="0"/>
              <a:t>This idea needs to be socialized with stakeholders</a:t>
            </a:r>
          </a:p>
          <a:p>
            <a:r>
              <a:rPr lang="en-US" sz="2600" dirty="0"/>
              <a:t>No staffing/funding currently available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38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Samples from Collegeville Org: Kanban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35612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GitHub supports </a:t>
            </a:r>
            <a:r>
              <a:rPr lang="en-US" u="sng" dirty="0">
                <a:uFillTx/>
              </a:rPr>
              <a:t>basic</a:t>
            </a:r>
            <a:r>
              <a:rPr lang="en-US" dirty="0">
                <a:uFillTx/>
              </a:rPr>
              <a:t> Agile development workflows</a:t>
            </a:r>
          </a:p>
          <a:p>
            <a:pPr lvl="1"/>
            <a:r>
              <a:rPr lang="en-US" dirty="0">
                <a:uFillTx/>
              </a:rPr>
              <a:t>Filing issues</a:t>
            </a:r>
          </a:p>
          <a:p>
            <a:pPr lvl="2"/>
            <a:r>
              <a:rPr lang="en-US" dirty="0">
                <a:uFillTx/>
              </a:rPr>
              <a:t>@mention</a:t>
            </a:r>
          </a:p>
          <a:p>
            <a:pPr lvl="1"/>
            <a:r>
              <a:rPr lang="en-US" dirty="0">
                <a:uFillTx/>
              </a:rPr>
              <a:t>Kanban board</a:t>
            </a:r>
          </a:p>
          <a:p>
            <a:pPr lvl="1"/>
            <a:r>
              <a:rPr lang="en-US" dirty="0">
                <a:uFillTx/>
              </a:rPr>
              <a:t>Projects</a:t>
            </a:r>
          </a:p>
          <a:p>
            <a:r>
              <a:rPr lang="en-US" dirty="0">
                <a:uFillTx/>
              </a:rPr>
              <a:t>GitHub lacks more advanced features</a:t>
            </a:r>
          </a:p>
          <a:p>
            <a:pPr lvl="1"/>
            <a:r>
              <a:rPr lang="en-US" dirty="0">
                <a:uFillTx/>
              </a:rPr>
              <a:t>Dependencies between issues</a:t>
            </a:r>
          </a:p>
          <a:p>
            <a:pPr lvl="2"/>
            <a:r>
              <a:rPr lang="en-US" dirty="0">
                <a:uFillTx/>
              </a:rPr>
              <a:t>You can reference one issue in another</a:t>
            </a:r>
          </a:p>
          <a:p>
            <a:pPr lvl="1"/>
            <a:r>
              <a:rPr lang="en-US" dirty="0">
                <a:uFillTx/>
              </a:rPr>
              <a:t>Advanced notification schemes</a:t>
            </a:r>
          </a:p>
          <a:p>
            <a:pPr lvl="1"/>
            <a:r>
              <a:rPr lang="en-US" dirty="0">
                <a:uFillTx/>
              </a:rPr>
              <a:t>Custom fields</a:t>
            </a:r>
          </a:p>
          <a:p>
            <a:pPr lvl="2"/>
            <a:r>
              <a:rPr lang="en-US" dirty="0">
                <a:uFillTx/>
              </a:rPr>
              <a:t>You can create custom labels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A-Team Tools</a:t>
            </a:r>
            <a:r>
              <a:rPr lang="en-US" dirty="0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lang="en-US" dirty="0">
                <a:uFillTx/>
              </a:rPr>
              <a:t>Especially useful for</a:t>
            </a:r>
          </a:p>
          <a:p>
            <a:pPr lvl="2"/>
            <a:r>
              <a:rPr lang="en-US" dirty="0">
                <a:uFillTx/>
              </a:rPr>
              <a:t>Small teams</a:t>
            </a:r>
          </a:p>
          <a:p>
            <a:pPr lvl="2"/>
            <a:r>
              <a:rPr lang="en-US" dirty="0">
                <a:uFillTx/>
              </a:rPr>
              <a:t>Teams of teams</a:t>
            </a:r>
          </a:p>
          <a:p>
            <a:pPr lvl="2"/>
            <a:r>
              <a:rPr lang="en-US" dirty="0">
                <a:uFillTx/>
              </a:rPr>
              <a:t>Teams that frequently have members come and go</a:t>
            </a:r>
            <a:endParaRPr lang="en-US" dirty="0">
              <a:uFillTx/>
              <a:hlinkClick r:id="rId2"/>
            </a:endParaRPr>
          </a:p>
          <a:p>
            <a:pPr lvl="1"/>
            <a:r>
              <a:rPr lang="en-US" dirty="0">
                <a:uFillTx/>
                <a:hlinkClick r:id="rId2"/>
              </a:rPr>
              <a:t>https://betterscientificsoftware.github.io/A-Team-Tools/</a:t>
            </a:r>
            <a:endParaRPr 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64" y="263925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Other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15" y="794919"/>
            <a:ext cx="7652569" cy="4047778"/>
          </a:xfrm>
        </p:spPr>
        <p:txBody>
          <a:bodyPr/>
          <a:lstStyle/>
          <a:p>
            <a:r>
              <a:rPr lang="en-US" sz="2400" b="1" dirty="0">
                <a:uFillTx/>
              </a:rPr>
              <a:t>The Agile Samurai: How Agile Masters Deliver Great Software (Pragmatic Programmers), </a:t>
            </a:r>
            <a:r>
              <a:rPr lang="en-US" sz="2400" dirty="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2"/>
              </a:rPr>
              <a:t>http://a.co/eUGIe95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Also available on Audible.</a:t>
            </a:r>
          </a:p>
          <a:p>
            <a:r>
              <a:rPr lang="en-US" sz="2400" b="1" dirty="0">
                <a:uFillTx/>
              </a:rPr>
              <a:t>Code Complete: A Practical Handbook of Software Construction,</a:t>
            </a:r>
            <a:r>
              <a:rPr lang="en-US" sz="2400" dirty="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3"/>
              </a:rPr>
              <a:t>http://a.co/eEgWvKj</a:t>
            </a:r>
            <a:r>
              <a:rPr lang="en-US" sz="2000" dirty="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Construx website has large collection of content.</a:t>
            </a:r>
          </a:p>
          <a:p>
            <a:r>
              <a:rPr lang="en-US" sz="2400" b="1" dirty="0">
                <a:uFillTx/>
              </a:rPr>
              <a:t>More Effective Agile: A Roadmap for Software Leaders, </a:t>
            </a:r>
            <a:r>
              <a:rPr lang="en-US" sz="2400" dirty="0">
                <a:uFillTx/>
              </a:rPr>
              <a:t>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4"/>
              </a:rPr>
              <a:t>http://a.co/22EPvt6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New: A realistic view of Agile effectiveness with great advice for project leaders.</a:t>
            </a:r>
          </a:p>
        </p:txBody>
      </p:sp>
      <p:pic>
        <p:nvPicPr>
          <p:cNvPr id="1026" name="Picture 2" descr="https://images-na.ssl-images-amazon.com/images/I/41m2-97wrvL._SX415_BO1,204,203,20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images-na.ssl-images-amazon.com/images/I/51FUYfErOXL._SX408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68989-FE78-3943-AEAE-C60E93BC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9" y="2992829"/>
            <a:ext cx="1954236" cy="300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66B3-A7EF-4937-851F-47BB62B5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910-81CE-4E0B-AB08-7F847797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Team Models, Challenges</a:t>
            </a:r>
          </a:p>
          <a:p>
            <a:r>
              <a:rPr lang="en-US" dirty="0"/>
              <a:t>Agile workflow management for small teams.</a:t>
            </a:r>
          </a:p>
          <a:p>
            <a:pPr lvl="1"/>
            <a:r>
              <a:rPr lang="en-US" dirty="0"/>
              <a:t>Intro to terminology and approaches</a:t>
            </a:r>
          </a:p>
          <a:p>
            <a:pPr lvl="1"/>
            <a:r>
              <a:rPr lang="en-US" dirty="0"/>
              <a:t>Overview of Kanban</a:t>
            </a:r>
          </a:p>
          <a:p>
            <a:pPr lvl="1"/>
            <a:r>
              <a:rPr lang="en-US" dirty="0"/>
              <a:t>Building on Kanban</a:t>
            </a:r>
          </a:p>
          <a:p>
            <a:pPr lvl="1"/>
            <a:r>
              <a:rPr lang="en-US" dirty="0"/>
              <a:t>Free tools:  Trello, GitHub</a:t>
            </a:r>
          </a:p>
        </p:txBody>
      </p:sp>
    </p:spTree>
    <p:extLst>
      <p:ext uri="{BB962C8B-B14F-4D97-AF65-F5344CB8AC3E}">
        <p14:creationId xmlns:p14="http://schemas.microsoft.com/office/powerpoint/2010/main" val="24810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C1860-394F-C245-96CA-9DED3DAAF758}"/>
              </a:ext>
            </a:extLst>
          </p:cNvPr>
          <p:cNvSpPr/>
          <p:nvPr/>
        </p:nvSpPr>
        <p:spPr>
          <a:xfrm>
            <a:off x="178420" y="1126274"/>
            <a:ext cx="11151219" cy="421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uFillTx/>
              </a:rPr>
              <a:t>Scrum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7316-753C-8E4A-A349-65AFE9D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Scrum: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5CEB3C-2971-124F-9BF8-FE6C59B63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33342"/>
              </p:ext>
            </p:extLst>
          </p:nvPr>
        </p:nvGraphicFramePr>
        <p:xfrm>
          <a:off x="510090" y="1616074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Interface between development team and stakeholders.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defining and managing work backlog.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domain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adequate time to do job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BF9078E-A231-594D-88CA-B5AAE5E1A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19202"/>
              </p:ext>
            </p:extLst>
          </p:nvPr>
        </p:nvGraphicFramePr>
        <p:xfrm>
          <a:off x="4063612" y="1616073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Leads and coaches development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Assures scrum processes followed.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Scrum knowledge and discipline.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a developer if sufficient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ED302F-29E1-9D43-9FD2-6CD65A91D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96891"/>
              </p:ext>
            </p:extLst>
          </p:nvPr>
        </p:nvGraphicFramePr>
        <p:xfrm>
          <a:off x="7617134" y="1616072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Cross-functional group of 3 – 9 that develops product.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Completes all work necessary to be done-done.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Collectively need design, development, testing, documentation skills.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in collaboration with product owner, scrum master.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43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C91B1F-F35F-AD4E-9C87-2DD81F94925D}"/>
              </a:ext>
            </a:extLst>
          </p:cNvPr>
          <p:cNvSpPr/>
          <p:nvPr/>
        </p:nvSpPr>
        <p:spPr>
          <a:xfrm>
            <a:off x="11248168" y="2811759"/>
            <a:ext cx="937245" cy="12207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Repeat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5554CB6F-5C93-AD4B-872C-93D42CDE5F35}"/>
              </a:ext>
            </a:extLst>
          </p:cNvPr>
          <p:cNvSpPr/>
          <p:nvPr/>
        </p:nvSpPr>
        <p:spPr>
          <a:xfrm>
            <a:off x="9229351" y="2881443"/>
            <a:ext cx="2077989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Retrospective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116B00C3-16F5-CB4C-A433-B456B6DDEED3}"/>
              </a:ext>
            </a:extLst>
          </p:cNvPr>
          <p:cNvSpPr/>
          <p:nvPr/>
        </p:nvSpPr>
        <p:spPr>
          <a:xfrm>
            <a:off x="4275200" y="2881443"/>
            <a:ext cx="2650271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Sprint: 1 – 3 weeks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D99734D-51AB-9D42-9214-59E2A8C66A3B}"/>
              </a:ext>
            </a:extLst>
          </p:cNvPr>
          <p:cNvSpPr/>
          <p:nvPr/>
        </p:nvSpPr>
        <p:spPr>
          <a:xfrm>
            <a:off x="1408705" y="2920450"/>
            <a:ext cx="1535850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*Sprint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8837C-AFA0-DD4D-A558-71240D7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193226"/>
            <a:ext cx="11372473" cy="510909"/>
          </a:xfrm>
        </p:spPr>
        <p:txBody>
          <a:bodyPr/>
          <a:lstStyle/>
          <a:p>
            <a:r>
              <a:rPr lang="en-US" dirty="0"/>
              <a:t>A Bit about Scrum: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29F5D-EE4C-4E43-8D49-CE8DAEFCA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243427"/>
              </p:ext>
            </p:extLst>
          </p:nvPr>
        </p:nvGraphicFramePr>
        <p:xfrm>
          <a:off x="55758" y="2686591"/>
          <a:ext cx="1651306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Prioritized requirements, features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086A849-91B1-174A-A0CA-30B1F06EE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1756"/>
              </p:ext>
            </p:extLst>
          </p:nvPr>
        </p:nvGraphicFramePr>
        <p:xfrm>
          <a:off x="2955706" y="2686590"/>
          <a:ext cx="1629008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08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Enough work for sprint; integral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9" name="Circular Arrow 8">
            <a:extLst>
              <a:ext uri="{FF2B5EF4-FFF2-40B4-BE49-F238E27FC236}">
                <a16:creationId xmlns:a16="http://schemas.microsoft.com/office/drawing/2014/main" id="{0A1CDFE9-1515-6E43-B30D-4E286DF8F2A0}"/>
              </a:ext>
            </a:extLst>
          </p:cNvPr>
          <p:cNvSpPr/>
          <p:nvPr/>
        </p:nvSpPr>
        <p:spPr>
          <a:xfrm>
            <a:off x="4374070" y="1048194"/>
            <a:ext cx="2569059" cy="2191585"/>
          </a:xfrm>
          <a:prstGeom prst="circularArrow">
            <a:avLst>
              <a:gd name="adj1" fmla="val 16947"/>
              <a:gd name="adj2" fmla="val 1010363"/>
              <a:gd name="adj3" fmla="val 8964256"/>
              <a:gd name="adj4" fmla="val 10800000"/>
              <a:gd name="adj5" fmla="val 1603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Daily scrum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80C7411D-685E-964A-B70B-C2A67344CE2E}"/>
              </a:ext>
            </a:extLst>
          </p:cNvPr>
          <p:cNvSpPr/>
          <p:nvPr/>
        </p:nvSpPr>
        <p:spPr>
          <a:xfrm>
            <a:off x="6670287" y="2881443"/>
            <a:ext cx="1385682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 Review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CBC7826A-438B-9247-BBC7-2244F461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80295"/>
              </p:ext>
            </p:extLst>
          </p:nvPr>
        </p:nvGraphicFramePr>
        <p:xfrm>
          <a:off x="8044818" y="2641131"/>
          <a:ext cx="1492406" cy="156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Product with new working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63EA729-AA6E-6A44-88BD-3456E5FAEADF}"/>
              </a:ext>
            </a:extLst>
          </p:cNvPr>
          <p:cNvSpPr/>
          <p:nvPr/>
        </p:nvSpPr>
        <p:spPr>
          <a:xfrm>
            <a:off x="6670287" y="278731"/>
            <a:ext cx="4067053" cy="1393902"/>
          </a:xfrm>
          <a:prstGeom prst="wedgeRectCallout">
            <a:avLst>
              <a:gd name="adj1" fmla="val -57707"/>
              <a:gd name="adj2" fmla="val 8042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uFillTx/>
              </a:rPr>
              <a:t>15-min standup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did you do yesterday?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will you do today?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is blocking progress?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12FC6-5356-3D44-8849-9E5281891D22}"/>
              </a:ext>
            </a:extLst>
          </p:cNvPr>
          <p:cNvSpPr/>
          <p:nvPr/>
        </p:nvSpPr>
        <p:spPr>
          <a:xfrm>
            <a:off x="299158" y="5062654"/>
            <a:ext cx="2219093" cy="9144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 Sprint planning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happens during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previous sprint</a:t>
            </a:r>
          </a:p>
        </p:txBody>
      </p:sp>
    </p:spTree>
    <p:extLst>
      <p:ext uri="{BB962C8B-B14F-4D97-AF65-F5344CB8AC3E}">
        <p14:creationId xmlns:p14="http://schemas.microsoft.com/office/powerpoint/2010/main" val="1342060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Policy</a:t>
            </a:r>
          </a:p>
          <a:p>
            <a:r>
              <a:rPr lang="en-US" dirty="0"/>
              <a:t>Checklists</a:t>
            </a:r>
          </a:p>
          <a:p>
            <a:r>
              <a:rPr lang="en-US" dirty="0"/>
              <a:t>Kanban 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Management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32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76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Issues-only GitHub repo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3568" y="1075038"/>
            <a:ext cx="11612001" cy="4588180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github.com</a:t>
            </a:r>
            <a:r>
              <a:rPr lang="en-US" dirty="0"/>
              <a:t>/username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https://github.com/maherou</a:t>
            </a:r>
            <a:endParaRPr lang="en-US" dirty="0"/>
          </a:p>
          <a:p>
            <a:r>
              <a:rPr lang="en-US" dirty="0"/>
              <a:t>Create new repo:</a:t>
            </a:r>
          </a:p>
          <a:p>
            <a:pPr lvl="1"/>
            <a:r>
              <a:rPr lang="en-US" dirty="0"/>
              <a:t>Click on “+” (upper right).</a:t>
            </a:r>
          </a:p>
          <a:p>
            <a:pPr lvl="1"/>
            <a:r>
              <a:rPr lang="en-US" dirty="0"/>
              <a:t>Select New repository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Give repo a name, e.g., </a:t>
            </a:r>
            <a:r>
              <a:rPr lang="en-US" b="1" dirty="0"/>
              <a:t>Issues</a:t>
            </a:r>
          </a:p>
          <a:p>
            <a:pPr lvl="1"/>
            <a:r>
              <a:rPr lang="en-US" dirty="0"/>
              <a:t>Select Public.  In real life, this repo is often private (requires $ or special status)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with README.</a:t>
            </a:r>
          </a:p>
          <a:p>
            <a:pPr lvl="1"/>
            <a:r>
              <a:rPr lang="en-US" dirty="0"/>
              <a:t>Don’t add .</a:t>
            </a:r>
            <a:r>
              <a:rPr lang="en-US" dirty="0" err="1"/>
              <a:t>gitignore</a:t>
            </a:r>
            <a:r>
              <a:rPr lang="en-US" dirty="0"/>
              <a:t> or license.</a:t>
            </a:r>
          </a:p>
          <a:p>
            <a:pPr lvl="1"/>
            <a:r>
              <a:rPr lang="en-US" dirty="0"/>
              <a:t>Click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458202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Team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0324"/>
            <a:ext cx="11369809" cy="4534408"/>
          </a:xfrm>
        </p:spPr>
        <p:txBody>
          <a:bodyPr/>
          <a:lstStyle/>
          <a:p>
            <a:r>
              <a:rPr lang="en-US" sz="2400" dirty="0"/>
              <a:t>Create file:</a:t>
            </a:r>
          </a:p>
          <a:p>
            <a:pPr lvl="1"/>
            <a:r>
              <a:rPr lang="en-US" sz="2000" dirty="0"/>
              <a:t>Go to new repo: Issues.</a:t>
            </a:r>
          </a:p>
          <a:p>
            <a:pPr lvl="1"/>
            <a:r>
              <a:rPr lang="en-US" sz="2000" dirty="0"/>
              <a:t>Select &lt;&gt; Code tab.</a:t>
            </a:r>
          </a:p>
          <a:p>
            <a:pPr lvl="1"/>
            <a:r>
              <a:rPr lang="en-US" sz="2000" dirty="0"/>
              <a:t>Select Create new file </a:t>
            </a:r>
            <a:r>
              <a:rPr lang="en-US" sz="2000" dirty="0" err="1"/>
              <a:t>TeamPolicy.md</a:t>
            </a:r>
            <a:endParaRPr lang="en-US" sz="2000" dirty="0"/>
          </a:p>
          <a:p>
            <a:r>
              <a:rPr lang="en-US" sz="2400" dirty="0"/>
              <a:t>Questions to address:</a:t>
            </a:r>
          </a:p>
          <a:p>
            <a:pPr lvl="1"/>
            <a:r>
              <a:rPr lang="en-US" sz="2000" dirty="0"/>
              <a:t>How members support team?</a:t>
            </a:r>
          </a:p>
          <a:p>
            <a:pPr lvl="1"/>
            <a:r>
              <a:rPr lang="en-US" sz="2000" dirty="0"/>
              <a:t>How team supports members?</a:t>
            </a:r>
          </a:p>
          <a:p>
            <a:r>
              <a:rPr lang="en-US" sz="2400" dirty="0"/>
              <a:t>Community version: </a:t>
            </a:r>
          </a:p>
          <a:p>
            <a:pPr lvl="1"/>
            <a:r>
              <a:rPr lang="en-US" sz="2000" dirty="0">
                <a:hlinkClick r:id="rId3"/>
              </a:rPr>
              <a:t>http://contributor-covenant.org</a:t>
            </a:r>
            <a:endParaRPr lang="en-US" sz="2000" dirty="0"/>
          </a:p>
          <a:p>
            <a:r>
              <a:rPr lang="en-US" sz="2400" dirty="0"/>
              <a:t>Policy is living document:</a:t>
            </a:r>
          </a:p>
          <a:p>
            <a:pPr lvl="1"/>
            <a:r>
              <a:rPr lang="en-US" sz="2000" dirty="0"/>
              <a:t>Informal good practices added.</a:t>
            </a:r>
          </a:p>
          <a:p>
            <a:pPr lvl="1"/>
            <a:r>
              <a:rPr lang="en-US" sz="2000" dirty="0"/>
              <a:t>Avoidable bad situations addressed.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60" y="411480"/>
            <a:ext cx="5500409" cy="5787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8442" y="59312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31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Create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Type in task statement 1 (from list).</a:t>
            </a:r>
          </a:p>
          <a:p>
            <a:pPr lvl="1"/>
            <a:r>
              <a:rPr lang="en-US" dirty="0"/>
              <a:t>Type in title only.</a:t>
            </a:r>
          </a:p>
          <a:p>
            <a:r>
              <a:rPr lang="en-US" dirty="0"/>
              <a:t>Click Submit new issue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r="10071"/>
          <a:stretch/>
        </p:blipFill>
        <p:spPr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3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077" y="85006"/>
            <a:ext cx="4177155" cy="66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3b: Create Initiation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Select a classmate.</a:t>
            </a:r>
          </a:p>
          <a:p>
            <a:r>
              <a:rPr lang="en-US" dirty="0"/>
              <a:t>Type in title: Pat Evans Initiation Checklist</a:t>
            </a:r>
          </a:p>
          <a:p>
            <a:r>
              <a:rPr lang="en-US" dirty="0"/>
              <a:t>Add checklist items:</a:t>
            </a:r>
          </a:p>
          <a:p>
            <a:pPr lvl="1"/>
            <a:r>
              <a:rPr lang="en-US" dirty="0"/>
              <a:t>Use syntax:</a:t>
            </a:r>
            <a:br>
              <a:rPr lang="en-US" dirty="0"/>
            </a:br>
            <a:r>
              <a:rPr lang="mr-IN" dirty="0"/>
              <a:t>- [</a:t>
            </a:r>
            <a:r>
              <a:rPr lang="en-US" dirty="0"/>
              <a:t> ] Description</a:t>
            </a:r>
          </a:p>
        </p:txBody>
      </p:sp>
      <p:sp>
        <p:nvSpPr>
          <p:cNvPr id="5" name="Oval 4"/>
          <p:cNvSpPr/>
          <p:nvPr/>
        </p:nvSpPr>
        <p:spPr>
          <a:xfrm>
            <a:off x="8180794" y="20973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3D3C6-729B-40DF-9039-94718A9883E5}"/>
              </a:ext>
            </a:extLst>
          </p:cNvPr>
          <p:cNvSpPr txBox="1"/>
          <p:nvPr/>
        </p:nvSpPr>
        <p:spPr>
          <a:xfrm>
            <a:off x="1843094" y="5321586"/>
            <a:ext cx="18646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Spaces required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928F4-8063-473A-BBE6-4682D00994F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52282" y="5022761"/>
            <a:ext cx="49081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7D193-D228-4415-A227-616D9A4C2C2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577662" y="5022761"/>
            <a:ext cx="26543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00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25" y="1544630"/>
            <a:ext cx="11369809" cy="4047778"/>
          </a:xfrm>
        </p:spPr>
        <p:txBody>
          <a:bodyPr/>
          <a:lstStyle/>
          <a:p>
            <a:r>
              <a:rPr lang="en-US" dirty="0"/>
              <a:t>Select Projects tab</a:t>
            </a:r>
          </a:p>
          <a:p>
            <a:r>
              <a:rPr lang="en-US" dirty="0"/>
              <a:t>Click New Project</a:t>
            </a:r>
          </a:p>
          <a:p>
            <a:r>
              <a:rPr lang="en-US" dirty="0"/>
              <a:t>Use title </a:t>
            </a:r>
          </a:p>
          <a:p>
            <a:pPr lvl="1"/>
            <a:r>
              <a:rPr lang="en-US" dirty="0"/>
              <a:t>Team Kanban board</a:t>
            </a:r>
          </a:p>
          <a:p>
            <a:r>
              <a:rPr lang="en-US" dirty="0"/>
              <a:t>Add these columns:</a:t>
            </a:r>
          </a:p>
          <a:p>
            <a:pPr lvl="1"/>
            <a:r>
              <a:rPr lang="en-US" dirty="0"/>
              <a:t>Backlog, Ready, In progress, In review, Done.</a:t>
            </a:r>
          </a:p>
          <a:p>
            <a:r>
              <a:rPr lang="en-US" dirty="0"/>
              <a:t>Click on +Add cards (upper right).</a:t>
            </a:r>
          </a:p>
          <a:p>
            <a:pPr lvl="1"/>
            <a:r>
              <a:rPr lang="en-US" dirty="0"/>
              <a:t>Move each issue to the proper Kanban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0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6193"/>
            <a:ext cx="11372473" cy="510909"/>
          </a:xfrm>
        </p:spPr>
        <p:txBody>
          <a:bodyPr/>
          <a:lstStyle/>
          <a:p>
            <a:r>
              <a:rPr lang="en-US" dirty="0"/>
              <a:t>Next Steps: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697103"/>
            <a:ext cx="11369809" cy="4966116"/>
          </a:xfrm>
        </p:spPr>
        <p:txBody>
          <a:bodyPr/>
          <a:lstStyle/>
          <a:p>
            <a:r>
              <a:rPr lang="en-US" dirty="0"/>
              <a:t>Create a GitHub Org and set of repos for your team:</a:t>
            </a:r>
          </a:p>
          <a:p>
            <a:pPr lvl="1"/>
            <a:r>
              <a:rPr lang="en-US" dirty="0"/>
              <a:t>Each team member has an individual repo.</a:t>
            </a:r>
          </a:p>
          <a:p>
            <a:pPr lvl="1"/>
            <a:r>
              <a:rPr lang="en-US" dirty="0"/>
              <a:t>Each project has a repo.</a:t>
            </a:r>
          </a:p>
          <a:p>
            <a:pPr lvl="1"/>
            <a:r>
              <a:rPr lang="en-US" dirty="0"/>
              <a:t>One special repo for issues.</a:t>
            </a:r>
          </a:p>
          <a:p>
            <a:r>
              <a:rPr lang="en-US" dirty="0"/>
              <a:t>Track all work:</a:t>
            </a:r>
          </a:p>
          <a:p>
            <a:pPr lvl="1"/>
            <a:r>
              <a:rPr lang="en-US" dirty="0"/>
              <a:t>Use checklists for initiation, exit, any big new effort.</a:t>
            </a:r>
          </a:p>
          <a:p>
            <a:pPr lvl="1"/>
            <a:r>
              <a:rPr lang="en-US" dirty="0"/>
              <a:t>Create Kanban board. Keep it current.</a:t>
            </a:r>
          </a:p>
          <a:p>
            <a:pPr lvl="1"/>
            <a:r>
              <a:rPr lang="en-US" dirty="0"/>
              <a:t>Aggregate related issues using milestones.</a:t>
            </a:r>
          </a:p>
          <a:p>
            <a:r>
              <a:rPr lang="en-US" dirty="0"/>
              <a:t>Drive meetings using Kanban board.</a:t>
            </a:r>
          </a:p>
          <a:p>
            <a:r>
              <a:rPr lang="en-US" dirty="0"/>
              <a:t>Adapt this approach to meet your needs.</a:t>
            </a:r>
          </a:p>
          <a:p>
            <a:r>
              <a:rPr lang="en-US" dirty="0"/>
              <a:t>When you start to get sloppy, get back on track.</a:t>
            </a:r>
          </a:p>
        </p:txBody>
      </p:sp>
    </p:spTree>
    <p:extLst>
      <p:ext uri="{BB962C8B-B14F-4D97-AF65-F5344CB8AC3E}">
        <p14:creationId xmlns:p14="http://schemas.microsoft.com/office/powerpoint/2010/main" val="52040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 for managing transitions and steady work.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5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interaction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43135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Team composition:</a:t>
            </a:r>
          </a:p>
          <a:p>
            <a:pPr lvl="1"/>
            <a:r>
              <a:rPr lang="en-US" b="0" dirty="0"/>
              <a:t>Senior staff, faculty: </a:t>
            </a:r>
          </a:p>
          <a:p>
            <a:pPr lvl="2"/>
            <a:r>
              <a:rPr lang="en-US" b="0" dirty="0"/>
              <a:t>Stable presence, in charg</a:t>
            </a:r>
            <a:r>
              <a:rPr lang="en-US" dirty="0"/>
              <a:t>e of science questions, experiments.</a:t>
            </a:r>
          </a:p>
          <a:p>
            <a:pPr lvl="2"/>
            <a:r>
              <a:rPr lang="en-US" b="0" dirty="0"/>
              <a:t>Know the conceptual models well.</a:t>
            </a:r>
          </a:p>
          <a:p>
            <a:pPr lvl="2"/>
            <a:r>
              <a:rPr lang="en-US" b="0" dirty="0"/>
              <a:t>Spend less time writing code, fuzzy on details.</a:t>
            </a:r>
          </a:p>
          <a:p>
            <a:pPr lvl="1"/>
            <a:r>
              <a:rPr lang="en-US" dirty="0"/>
              <a:t>Junior staff, students:</a:t>
            </a:r>
          </a:p>
          <a:p>
            <a:pPr lvl="2"/>
            <a:r>
              <a:rPr lang="en-US" b="0" dirty="0"/>
              <a:t>Transient, dual focus (science results, next position).</a:t>
            </a:r>
          </a:p>
          <a:p>
            <a:pPr lvl="2"/>
            <a:r>
              <a:rPr lang="en-US" dirty="0"/>
              <a:t>Staged experience: New, experienced, departing.</a:t>
            </a:r>
          </a:p>
          <a:p>
            <a:pPr lvl="2"/>
            <a:r>
              <a:rPr lang="en-US" b="0" dirty="0"/>
              <a:t>Learning conceptual models.</a:t>
            </a:r>
          </a:p>
          <a:p>
            <a:pPr lvl="2"/>
            <a:r>
              <a:rPr lang="en-US" b="0" dirty="0"/>
              <a:t>Write most code, know details.</a:t>
            </a:r>
          </a:p>
          <a:p>
            <a:pPr lvl="2"/>
            <a:endParaRPr lang="en-US" b="0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5F652968-23FE-6B49-B6A3-B1FAC7EEEF4F}"/>
              </a:ext>
            </a:extLst>
          </p:cNvPr>
          <p:cNvSpPr/>
          <p:nvPr/>
        </p:nvSpPr>
        <p:spPr>
          <a:xfrm>
            <a:off x="8008536" y="3175280"/>
            <a:ext cx="3456633" cy="2239586"/>
          </a:xfrm>
          <a:prstGeom prst="fram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E81DA-A251-DC4E-B339-C5EE502B932F}"/>
              </a:ext>
            </a:extLst>
          </p:cNvPr>
          <p:cNvSpPr txBox="1"/>
          <p:nvPr/>
        </p:nvSpPr>
        <p:spPr>
          <a:xfrm>
            <a:off x="8415494" y="3616563"/>
            <a:ext cx="26427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Large teams have additional interaction challenges, and are often composed of smaller sub-teams.</a:t>
            </a:r>
          </a:p>
        </p:txBody>
      </p:sp>
    </p:spTree>
    <p:extLst>
      <p:ext uri="{BB962C8B-B14F-4D97-AF65-F5344CB8AC3E}">
        <p14:creationId xmlns:p14="http://schemas.microsoft.com/office/powerpoint/2010/main" val="3778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Heavy processes are often neither necessary nor appropriate</a:t>
            </a:r>
          </a:p>
          <a:p>
            <a:pPr lvl="1"/>
            <a:r>
              <a:rPr lang="en-US" dirty="0"/>
              <a:t>Adopt only those processes that add value</a:t>
            </a:r>
          </a:p>
          <a:p>
            <a:r>
              <a:rPr lang="en-US" dirty="0"/>
              <a:t>Ramping up new junior members:</a:t>
            </a:r>
          </a:p>
          <a:p>
            <a:pPr lvl="1"/>
            <a:r>
              <a:rPr lang="en-US" b="0" dirty="0"/>
              <a:t>Background.</a:t>
            </a:r>
          </a:p>
          <a:p>
            <a:pPr lvl="1"/>
            <a:r>
              <a:rPr lang="en-US" dirty="0"/>
              <a:t>Conceptual models.</a:t>
            </a:r>
          </a:p>
          <a:p>
            <a:pPr lvl="1"/>
            <a:r>
              <a:rPr lang="en-US" b="0" dirty="0"/>
              <a:t>Software practices, processes, tools.</a:t>
            </a:r>
          </a:p>
          <a:p>
            <a:r>
              <a:rPr lang="en-US" dirty="0"/>
              <a:t>Preparing for departure of experienced juniors.</a:t>
            </a:r>
          </a:p>
          <a:p>
            <a:pPr lvl="1"/>
            <a:r>
              <a:rPr lang="en-US" b="0" dirty="0"/>
              <a:t>Doing today those things needed for retaining work value.</a:t>
            </a:r>
          </a:p>
          <a:p>
            <a:pPr lvl="1"/>
            <a:r>
              <a:rPr lang="en-US" dirty="0"/>
              <a:t>Managing dual focus.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903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02854" y="1430896"/>
            <a:ext cx="7919214" cy="4341547"/>
            <a:chOff x="2035373" y="1754453"/>
            <a:chExt cx="7919214" cy="4341547"/>
          </a:xfrm>
        </p:grpSpPr>
        <p:sp>
          <p:nvSpPr>
            <p:cNvPr id="2" name="Rectangle 1"/>
            <p:cNvSpPr/>
            <p:nvPr/>
          </p:nvSpPr>
          <p:spPr>
            <a:xfrm>
              <a:off x="2466237" y="175445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Initiation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project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initiation checklist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02079" y="1758537"/>
              <a:ext cx="1989500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initiation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Initiate project activities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65088" y="1754453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prstClr val="black"/>
                  </a:solidFill>
                  <a:sym typeface="Helvetica Light" charset="0"/>
                </a:rPr>
                <a:t>Ongoing Planning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Kanban workflow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65088" y="3399475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Ongoing Work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Conduct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51221" y="5020696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Exit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final deliverables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exit checklist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6237" y="338294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Repeat</a:t>
              </a:r>
              <a:br>
                <a:rPr lang="en-US" sz="2000" dirty="0">
                  <a:solidFill>
                    <a:prstClr val="black"/>
                  </a:solidFill>
                  <a:sym typeface="Helvetica Light" charset="0"/>
                </a:rPr>
              </a:b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350" i="1" dirty="0">
                  <a:solidFill>
                    <a:prstClr val="black"/>
                  </a:solidFill>
                  <a:sym typeface="Helvetica Light" charset="0"/>
                </a:rPr>
                <a:t>Start process again</a:t>
              </a:r>
            </a:p>
          </p:txBody>
        </p:sp>
        <p:cxnSp>
          <p:nvCxnSpPr>
            <p:cNvPr id="9" name="Straight Arrow Connector 8"/>
            <p:cNvCxnSpPr>
              <a:stCxn id="2" idx="3"/>
              <a:endCxn id="3" idx="1"/>
            </p:cNvCxnSpPr>
            <p:nvPr/>
          </p:nvCxnSpPr>
          <p:spPr>
            <a:xfrm>
              <a:off x="4455735" y="2285435"/>
              <a:ext cx="746344" cy="4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</p:cNvCxnSpPr>
            <p:nvPr/>
          </p:nvCxnSpPr>
          <p:spPr>
            <a:xfrm>
              <a:off x="7204876" y="2285432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5736" y="5547591"/>
              <a:ext cx="746345" cy="8168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44783" y="2804513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33823" y="2822758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0"/>
            </p:cNvCxnSpPr>
            <p:nvPr/>
          </p:nvCxnSpPr>
          <p:spPr>
            <a:xfrm>
              <a:off x="8945970" y="4461436"/>
              <a:ext cx="1" cy="55926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442714" y="5005089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Depart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complete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transferred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Contribution sustained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20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204876" y="5547591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0"/>
            </p:cNvCxnSpPr>
            <p:nvPr/>
          </p:nvCxnSpPr>
          <p:spPr>
            <a:xfrm>
              <a:off x="3433821" y="4454364"/>
              <a:ext cx="3642" cy="55072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011960" y="3243789"/>
              <a:ext cx="2424065" cy="13669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sym typeface="Helvetica Light" charset="0"/>
                </a:rPr>
                <a:t>Team Member Lifecycle</a:t>
              </a:r>
            </a:p>
            <a:p>
              <a:pPr marL="285750" indent="-285750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00" i="1" dirty="0">
                <a:solidFill>
                  <a:prstClr val="black"/>
                </a:solidFill>
                <a:sym typeface="Helvetica Light" charset="0"/>
              </a:endParaRP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Quick ramp up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Disciplined activities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Sustained contributions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08729" y="5034040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Down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exit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Leave project activities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8713549" y="2816413"/>
              <a:ext cx="2170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1867377" y="2185652"/>
              <a:ext cx="600795" cy="2648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sym typeface="Helvetica Light" charset="0"/>
                </a:rPr>
                <a:t>Start</a:t>
              </a:r>
              <a:endParaRPr lang="en-US" sz="13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4" name="Straight Arrow Connector 23"/>
            <p:cNvCxnSpPr>
              <a:endCxn id="2" idx="1"/>
            </p:cNvCxnSpPr>
            <p:nvPr/>
          </p:nvCxnSpPr>
          <p:spPr>
            <a:xfrm flipV="1">
              <a:off x="2292300" y="2285434"/>
              <a:ext cx="173937" cy="5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61108" y="322033"/>
            <a:ext cx="9511085" cy="69396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Research Team Member Lifecycle</a:t>
            </a:r>
          </a:p>
        </p:txBody>
      </p:sp>
    </p:spTree>
    <p:extLst>
      <p:ext uri="{BB962C8B-B14F-4D97-AF65-F5344CB8AC3E}">
        <p14:creationId xmlns:p14="http://schemas.microsoft.com/office/powerpoint/2010/main" val="156982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 &amp; Policies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96695519"/>
              </p:ext>
            </p:extLst>
          </p:nvPr>
        </p:nvGraphicFramePr>
        <p:xfrm>
          <a:off x="365761" y="1456454"/>
          <a:ext cx="733334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4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 Phase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Team</a:t>
                      </a:r>
                      <a:r>
                        <a:rPr lang="en-US" baseline="0" dirty="0"/>
                        <a:t>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Contributor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Departing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365760" y="2754031"/>
            <a:ext cx="7033202" cy="338328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New, departing team member checklists:  </a:t>
            </a:r>
          </a:p>
          <a:p>
            <a:pPr lvl="1"/>
            <a:r>
              <a:rPr lang="en-US" dirty="0"/>
              <a:t>Example: Trilinos New Developer Checklist.</a:t>
            </a:r>
          </a:p>
          <a:p>
            <a:pPr lvl="1"/>
            <a:r>
              <a:rPr lang="en-US" dirty="0"/>
              <a:t>Simple – prevents omissions</a:t>
            </a:r>
          </a:p>
          <a:p>
            <a:pPr lvl="1"/>
            <a:r>
              <a:rPr lang="en-US" u="sng" dirty="0">
                <a:hlinkClick r:id="rId2"/>
              </a:rPr>
              <a:t>https://github.com/trilinos/Trilinos/wiki/New-Trilinos-Developers</a:t>
            </a:r>
            <a:endParaRPr lang="en-US" u="sng" dirty="0"/>
          </a:p>
          <a:p>
            <a:r>
              <a:rPr lang="en-US" dirty="0"/>
              <a:t>Steady state: Policy-driven. </a:t>
            </a:r>
          </a:p>
          <a:p>
            <a:pPr lvl="1"/>
            <a:r>
              <a:rPr lang="en-US" dirty="0"/>
              <a:t>Example: xSDK Community policies.</a:t>
            </a:r>
          </a:p>
          <a:p>
            <a:pPr lvl="1"/>
            <a:r>
              <a:rPr lang="en-US" dirty="0">
                <a:hlinkClick r:id="rId3"/>
              </a:rPr>
              <a:t>https://xsdk.info/policies/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E06B9-2C65-D745-A01D-B954885E9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28" y="2170301"/>
            <a:ext cx="4039125" cy="1767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5B610-4CAE-C346-91C9-A7D89FA37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28" y="3880966"/>
            <a:ext cx="4039125" cy="2194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B838F-555A-5943-BDFE-AF1B6104585C}"/>
              </a:ext>
            </a:extLst>
          </p:cNvPr>
          <p:cNvSpPr txBox="1"/>
          <p:nvPr/>
        </p:nvSpPr>
        <p:spPr>
          <a:xfrm>
            <a:off x="8273778" y="1626858"/>
            <a:ext cx="294562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New developer checklist snippet</a:t>
            </a:r>
          </a:p>
        </p:txBody>
      </p:sp>
    </p:spTree>
    <p:extLst>
      <p:ext uri="{BB962C8B-B14F-4D97-AF65-F5344CB8AC3E}">
        <p14:creationId xmlns:p14="http://schemas.microsoft.com/office/powerpoint/2010/main" val="301590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2889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rot="0" spcFirstLastPara="0" vertOverflow="overflow" horzOverflow="overflow" vert="horz" wrap="square" lIns="45720" tIns="45720" rIns="45720" bIns="45720" numCol="1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26120</TotalTime>
  <Words>2689</Words>
  <Application>Microsoft Macintosh PowerPoint</Application>
  <PresentationFormat>Custom</PresentationFormat>
  <Paragraphs>400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Black</vt:lpstr>
      <vt:lpstr>Calibri</vt:lpstr>
      <vt:lpstr>Comic Sans MS</vt:lpstr>
      <vt:lpstr>Wingdings</vt:lpstr>
      <vt:lpstr>Wingdings 2</vt:lpstr>
      <vt:lpstr>Presentations (Wide Screen)</vt:lpstr>
      <vt:lpstr>1_Presentations (Wide Screen)</vt:lpstr>
      <vt:lpstr>Agile Methodologies</vt:lpstr>
      <vt:lpstr>License, Citation and Acknowledgements</vt:lpstr>
      <vt:lpstr>Outline</vt:lpstr>
      <vt:lpstr>Small Teams</vt:lpstr>
      <vt:lpstr>Small team interaction model</vt:lpstr>
      <vt:lpstr>Small team challenges</vt:lpstr>
      <vt:lpstr>Research Team Member Lifecycle</vt:lpstr>
      <vt:lpstr>Checklists &amp; Policies</vt:lpstr>
      <vt:lpstr>Agile Methodologies</vt:lpstr>
      <vt:lpstr>Why Agile?</vt:lpstr>
      <vt:lpstr>What is Agile?</vt:lpstr>
      <vt:lpstr>What is Agile?</vt:lpstr>
      <vt:lpstr>Principles behind the Agile Manifesto</vt:lpstr>
      <vt:lpstr>Principles behind the Agile Manifesto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Building on Kanban</vt:lpstr>
      <vt:lpstr>Other Resources</vt:lpstr>
      <vt:lpstr>A Bit about Scrum: Roles</vt:lpstr>
      <vt:lpstr>A Bit about Scrum: Process</vt:lpstr>
      <vt:lpstr>Team Management Example</vt:lpstr>
      <vt:lpstr>Step 1: Create Issues-only GitHub repo</vt:lpstr>
      <vt:lpstr>Step 2: Define Team Policy</vt:lpstr>
      <vt:lpstr>Step 3a: Create Issues</vt:lpstr>
      <vt:lpstr>Step 3b: Create Initiation Checklist</vt:lpstr>
      <vt:lpstr>Step 4: Create Kanban Board</vt:lpstr>
      <vt:lpstr>Next Steps: Real Life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Willenbring, James M</cp:lastModifiedBy>
  <cp:revision>302</cp:revision>
  <cp:lastPrinted>2015-09-14T20:56:03Z</cp:lastPrinted>
  <dcterms:created xsi:type="dcterms:W3CDTF">2015-03-03T13:47:39Z</dcterms:created>
  <dcterms:modified xsi:type="dcterms:W3CDTF">2020-07-30T20:58:43Z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